
<file path=[Content_Types].xml><?xml version="1.0" encoding="utf-8"?>
<Types xmlns="http://schemas.openxmlformats.org/package/2006/content-types">
  <Default Extension="fntdata" ContentType="application/x-fontdata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7" r:id="rId6"/>
    <p:sldId id="272" r:id="rId7"/>
    <p:sldId id="260" r:id="rId8"/>
    <p:sldId id="269" r:id="rId9"/>
    <p:sldId id="270" r:id="rId10"/>
    <p:sldId id="271" r:id="rId11"/>
    <p:sldId id="273" r:id="rId12"/>
    <p:sldId id="274" r:id="rId13"/>
    <p:sldId id="262" r:id="rId14"/>
    <p:sldId id="263" r:id="rId15"/>
    <p:sldId id="265" r:id="rId16"/>
  </p:sldIdLst>
  <p:sldSz cx="14630400" cy="8229600"/>
  <p:notesSz cx="8229600" cy="14630400"/>
  <p:embeddedFontLst>
    <p:embeddedFont>
      <p:font typeface="Geist" panose="020B0604020202020204" charset="0"/>
      <p:regular r:id="rId1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153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BFB3E-039C-3885-871D-9E5B68B45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9069F0-0DB6-1B87-901F-8D25A9C08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41F0A2-1B61-214E-C0F1-5EE8CE7D7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D957C-3AE1-7E87-549E-4FF7CA9F65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8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D2077-6A17-C970-65DA-5EF58EAB3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395D7B-D1F7-6117-F63F-E2C2466D48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397CC-AB54-0EA6-4D6D-6101ED276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6083B-D8DB-11E2-0371-C021AF83B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58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92273-418F-44BD-0F75-6D1A900BE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D803B-86CB-1B46-FCC3-19398099A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4EB35-D50C-4251-97F7-047AFDBC0B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78183-9D7A-D5B8-BFF4-9533B75F4B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32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13223-FCB9-7D61-31C1-E0BDAE7D1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A76A1-2D43-83ED-90A3-F97C04C109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F1FCCC-6319-AD5A-4950-ABA8CA6A2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CEB34-D280-D113-0F2A-3602937AD8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50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F20EF-7A2D-C0DD-7D9F-568F68D95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EB8805-7CCF-6078-5012-46F82ACA4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0C1867-3BD3-9AC7-D054-DDE0AF613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B5F12-420C-05F1-37DA-3272295CB7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6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270" y="913652"/>
            <a:ext cx="7556421" cy="221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s-CL" sz="4450" b="1" noProof="0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Transfer Learning en Reconocimiento Automático de Voz (ASR) para Español Chileno</a:t>
            </a:r>
            <a:endParaRPr lang="es-CL" sz="445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09309" y="4693206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s-CL" sz="1750" noProof="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Equipo: Diego Silva-Pablo </a:t>
            </a:r>
            <a:r>
              <a:rPr lang="es-CL" sz="1750" noProof="0" dirty="0" err="1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Ibañez</a:t>
            </a:r>
            <a:endParaRPr lang="es-CL" sz="175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4350" y="5725826"/>
            <a:ext cx="7386341" cy="1046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s-CL" sz="1750" noProof="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Ajuste fino (Fine-</a:t>
            </a:r>
            <a:r>
              <a:rPr lang="es-CL" sz="1750" noProof="0" dirty="0" err="1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Tuning</a:t>
            </a:r>
            <a:r>
              <a:rPr lang="es-CL" sz="1750" noProof="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) del modelo </a:t>
            </a:r>
            <a:r>
              <a:rPr lang="es-CL" sz="1750" noProof="0" dirty="0" err="1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Whisper</a:t>
            </a:r>
            <a:r>
              <a:rPr lang="es-CL" sz="1750" noProof="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de </a:t>
            </a:r>
            <a:r>
              <a:rPr lang="es-CL" sz="1750" noProof="0" dirty="0" err="1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OpenAI</a:t>
            </a:r>
            <a:endParaRPr lang="es-CL" sz="175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5243155"/>
            <a:ext cx="30480" cy="1394698"/>
          </a:xfrm>
          <a:prstGeom prst="rect">
            <a:avLst/>
          </a:prstGeom>
          <a:solidFill>
            <a:srgbClr val="6296FF"/>
          </a:solidFill>
          <a:ln/>
        </p:spPr>
        <p:txBody>
          <a:bodyPr/>
          <a:lstStyle/>
          <a:p>
            <a:endParaRPr lang="es-CL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08391-CC72-92C5-E6A1-D26122A3D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D30613E-E1B3-025C-BA69-D4D655F56C1F}"/>
              </a:ext>
            </a:extLst>
          </p:cNvPr>
          <p:cNvSpPr/>
          <p:nvPr/>
        </p:nvSpPr>
        <p:spPr>
          <a:xfrm>
            <a:off x="992838" y="674766"/>
            <a:ext cx="7419499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00"/>
              </a:lnSpc>
            </a:pPr>
            <a:r>
              <a:rPr lang="es-CL" sz="4450" b="1" noProof="0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Resultados Cuantitativos del Modelo</a:t>
            </a:r>
            <a:endParaRPr lang="es-CL" sz="4450" noProof="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10923D2-6C5A-E56F-CA0D-461BADCB1F9A}"/>
              </a:ext>
            </a:extLst>
          </p:cNvPr>
          <p:cNvSpPr txBox="1"/>
          <p:nvPr/>
        </p:nvSpPr>
        <p:spPr>
          <a:xfrm>
            <a:off x="8704410" y="2468195"/>
            <a:ext cx="552749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la Época 2 el modelo alcanza su máximo rendimiento con una precisión estimada del 81.86%. En  este punto el modelo entendió mejor la fonética chilena antes de empezar a confundirse.</a:t>
            </a: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caída al 81.64% en la Época 3 confirma lo visto en los gráficos anteriores que seguir entrenando fue negativo. </a:t>
            </a: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Lograr casi un 82% de precisión significa que el modelo transcribe correctamente. 4 de cada 5 palabras. Para ser la versión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Tiny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modelo y estar funcionando con recursos justos es un resultado muy eficiente.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9EC615-97DC-6466-932D-608D37C3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94" y="2160441"/>
            <a:ext cx="8055257" cy="421981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BAF169D-B627-2EAE-D4D7-5ED8AF361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4469" y="7564040"/>
            <a:ext cx="1753189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60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0E7A2B16-5153-CC7A-9768-F767DC9B93FC}"/>
              </a:ext>
            </a:extLst>
          </p:cNvPr>
          <p:cNvSpPr/>
          <p:nvPr/>
        </p:nvSpPr>
        <p:spPr>
          <a:xfrm>
            <a:off x="2491481" y="2267529"/>
            <a:ext cx="1618182" cy="1577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8ED4BF2-C0D8-4190-A548-EB893DB3AD0E}"/>
              </a:ext>
            </a:extLst>
          </p:cNvPr>
          <p:cNvSpPr txBox="1"/>
          <p:nvPr/>
        </p:nvSpPr>
        <p:spPr>
          <a:xfrm>
            <a:off x="636997" y="4114800"/>
            <a:ext cx="563023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modelo predijo:</a:t>
            </a:r>
            <a:b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partir de ahora me voy en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vuelga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ámbre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chitu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madre así es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vuelga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ámbre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loco no voy a comer nada aloco no voy a comer nada hasta que río tiempo no te que es rico el queso azul en mano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oan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 queso azul en la una agua más rica es que con un poquito a pan</a:t>
            </a: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2E9BDFA-D493-E2BD-EF3D-355F6C698606}"/>
              </a:ext>
            </a:extLst>
          </p:cNvPr>
          <p:cNvSpPr txBox="1"/>
          <p:nvPr/>
        </p:nvSpPr>
        <p:spPr>
          <a:xfrm>
            <a:off x="565078" y="798552"/>
            <a:ext cx="114043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 de Robustez: Condiciones Adversas y Jerga Local</a:t>
            </a:r>
            <a:endParaRPr lang="es-ES" sz="3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D002482-9D61-9A5E-88BB-0248F1175A4E}"/>
              </a:ext>
            </a:extLst>
          </p:cNvPr>
          <p:cNvSpPr txBox="1"/>
          <p:nvPr/>
        </p:nvSpPr>
        <p:spPr>
          <a:xfrm>
            <a:off x="7006975" y="3361649"/>
            <a:ext cx="731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diferencia de los audios de entrenamiento que poseen una calidad estandarizada, se seleccionó deliberadamente una grabación realizada en condiciones acústicas deficientes (baja calidad y ruido de fondo) con el objetivo de evaluar la resistencia del modelo ante entornos reales y no controlados.</a:t>
            </a:r>
          </a:p>
          <a:p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Además la muestra presenta una alta densidad de modismos y expresiones coloquiales chilenas alejándose del español formal poniendo a prueba la capacidad del modelo.</a:t>
            </a:r>
            <a:endParaRPr lang="es-ES" dirty="0"/>
          </a:p>
        </p:txBody>
      </p:sp>
      <p:pic>
        <p:nvPicPr>
          <p:cNvPr id="5" name="corxea">
            <a:hlinkClick r:id="" action="ppaction://media"/>
            <a:extLst>
              <a:ext uri="{FF2B5EF4-FFF2-40B4-BE49-F238E27FC236}">
                <a16:creationId xmlns:a16="http://schemas.microsoft.com/office/drawing/2014/main" id="{20811A0A-A91D-DE98-BF88-97E74F4B1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4848" y="2767931"/>
            <a:ext cx="609600" cy="60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0F0BD31-8056-B1F0-F7C2-F99C0F6B6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469" y="7564040"/>
            <a:ext cx="1753189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2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4634FD-E2ED-F9FA-BBF5-06A5F09FE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90" y="1675539"/>
            <a:ext cx="9226140" cy="558666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93D861C-1A6B-43DD-E2F9-E5CC497E15AD}"/>
              </a:ext>
            </a:extLst>
          </p:cNvPr>
          <p:cNvSpPr txBox="1"/>
          <p:nvPr/>
        </p:nvSpPr>
        <p:spPr>
          <a:xfrm>
            <a:off x="297950" y="350172"/>
            <a:ext cx="88460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 Explicable (XAI): Visualización del Mecanismo de Atención</a:t>
            </a:r>
            <a:endParaRPr lang="es-ES" sz="3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B564175-B2E2-143A-3959-11EF1FC212BB}"/>
              </a:ext>
            </a:extLst>
          </p:cNvPr>
          <p:cNvSpPr txBox="1"/>
          <p:nvPr/>
        </p:nvSpPr>
        <p:spPr>
          <a:xfrm>
            <a:off x="113070" y="2329825"/>
            <a:ext cx="473638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clara diagonal descendente demuestra que el modelo procesa el audio secuencialmente y no está adivinando </a:t>
            </a: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pesar de la velocidad y modismos del hablante el modelo mantuvo el rastreo temporal correcto de principio a fin.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diferencia de un audio limpio aquí la diagonal es difusa y dispersa evidenciando visualmente el esfuerzo del modelo ante un audio de baja calidad</a:t>
            </a: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eje vertical revela que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Whisper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trabaja con palabras enteras sino con sílabas o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sub-tokens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 que le permite ensamblar y entender modismos complejos.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1E95F3-2ECB-949A-3C09-18EAB15D8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469" y="7564040"/>
            <a:ext cx="1753189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37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310" y="3269814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s-CL" sz="3500" noProof="0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Robustez y Riesgos</a:t>
            </a:r>
            <a:endParaRPr lang="es-CL" sz="35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94633" y="4211890"/>
            <a:ext cx="6407944" cy="3421809"/>
          </a:xfrm>
          <a:prstGeom prst="roundRect">
            <a:avLst>
              <a:gd name="adj" fmla="val 5564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s-CL" noProof="0" dirty="0"/>
          </a:p>
        </p:txBody>
      </p:sp>
      <p:sp>
        <p:nvSpPr>
          <p:cNvPr id="6" name="Text 2"/>
          <p:cNvSpPr/>
          <p:nvPr/>
        </p:nvSpPr>
        <p:spPr>
          <a:xfrm>
            <a:off x="691214" y="436723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CL" noProof="0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Robustez</a:t>
            </a:r>
            <a:endParaRPr lang="es-CL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142524" y="5518309"/>
            <a:ext cx="5801916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s-CL" sz="1750" noProof="0" dirty="0"/>
          </a:p>
        </p:txBody>
      </p:sp>
      <p:sp>
        <p:nvSpPr>
          <p:cNvPr id="8" name="Text 4"/>
          <p:cNvSpPr/>
          <p:nvPr/>
        </p:nvSpPr>
        <p:spPr>
          <a:xfrm>
            <a:off x="1142524" y="6538793"/>
            <a:ext cx="580191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s-CL" sz="1750" noProof="0" dirty="0"/>
          </a:p>
        </p:txBody>
      </p:sp>
      <p:sp>
        <p:nvSpPr>
          <p:cNvPr id="9" name="Shape 5"/>
          <p:cNvSpPr/>
          <p:nvPr/>
        </p:nvSpPr>
        <p:spPr>
          <a:xfrm>
            <a:off x="7315200" y="4211890"/>
            <a:ext cx="6408063" cy="3421809"/>
          </a:xfrm>
          <a:prstGeom prst="roundRect">
            <a:avLst>
              <a:gd name="adj" fmla="val 5564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s-CL" noProof="0" dirty="0"/>
          </a:p>
        </p:txBody>
      </p:sp>
      <p:sp>
        <p:nvSpPr>
          <p:cNvPr id="11" name="Text 6"/>
          <p:cNvSpPr/>
          <p:nvPr/>
        </p:nvSpPr>
        <p:spPr>
          <a:xfrm>
            <a:off x="7497306" y="4367232"/>
            <a:ext cx="302192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CL" noProof="0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Riesgos/Limitaciones</a:t>
            </a:r>
            <a:endParaRPr lang="es-CL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777282" y="5518309"/>
            <a:ext cx="580203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s-CL" sz="1750" noProof="0" dirty="0"/>
          </a:p>
        </p:txBody>
      </p:sp>
      <p:sp>
        <p:nvSpPr>
          <p:cNvPr id="13" name="Text 8"/>
          <p:cNvSpPr/>
          <p:nvPr/>
        </p:nvSpPr>
        <p:spPr>
          <a:xfrm>
            <a:off x="7777282" y="6243995"/>
            <a:ext cx="580203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s-CL" sz="1750" noProof="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BDC1A4-DE74-DC04-497D-F6D4D008E2E3}"/>
              </a:ext>
            </a:extLst>
          </p:cNvPr>
          <p:cNvSpPr txBox="1"/>
          <p:nvPr/>
        </p:nvSpPr>
        <p:spPr>
          <a:xfrm>
            <a:off x="433482" y="4775505"/>
            <a:ext cx="61859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Adaptación Dialectal Eficiente: El modelo logró generalizar correctamente la fonética chilena con solo 2 épocas de entrenamiento</a:t>
            </a: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Manejo de Vocabulario Complejo: Demostró alta fidelidad transcribiendo términos técnicos, cifras compuestas y adjetivos poco comunes </a:t>
            </a: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Eficiencia de Inferencia: Al basarse en la arquitectura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Tiny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ofrece tiempos de respuesta muy rápidos con bajo consumo de memoria,</a:t>
            </a:r>
            <a:endParaRPr lang="es-E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16E8716-3C7A-EF46-A695-75E4FAD9043A}"/>
              </a:ext>
            </a:extLst>
          </p:cNvPr>
          <p:cNvSpPr txBox="1"/>
          <p:nvPr/>
        </p:nvSpPr>
        <p:spPr>
          <a:xfrm>
            <a:off x="7406522" y="4775504"/>
            <a:ext cx="599057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Tendencia al Sobreajuste: El modelo satura su aprendizaje muy rápido</a:t>
            </a: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Alucinaciones en Audios Breves: En segmentos cortos o con silencios iniciales, el modelo tiende a intercalar palabras en inglés. sesgo heredado de su preentrenamiento.</a:t>
            </a: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Ambigüedad Fonética: Riesgo de errores semánticos graves al confundir palabras que suenan similar pero tienen significados opuestos</a:t>
            </a:r>
          </a:p>
          <a:p>
            <a:endParaRPr lang="es-E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F1EF080-F5D5-B075-3355-3CB29D410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3793" y="7769786"/>
            <a:ext cx="1643865" cy="3753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204" y="566261"/>
            <a:ext cx="7702391" cy="1338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s-CL" sz="3500" noProof="0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Conclusiones y Próximos Pasos</a:t>
            </a:r>
            <a:endParaRPr lang="es-CL" sz="35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204" y="2213610"/>
            <a:ext cx="1029653" cy="14052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2716" y="2419469"/>
            <a:ext cx="2574250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s-CL" sz="2000" b="1" noProof="0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Conclusión 1</a:t>
            </a:r>
            <a:endParaRPr lang="es-CL" sz="2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442716" y="2877503"/>
            <a:ext cx="6694524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transfer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logró especializar el modelo en fonética y modismos chilenos en solo 2 épocas, validando su eficiencia</a:t>
            </a:r>
            <a:endParaRPr lang="es-CL" sz="16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204" y="3618905"/>
            <a:ext cx="1029653" cy="12356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42716" y="3824764"/>
            <a:ext cx="2574250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s-CL" sz="2000" b="1" noProof="0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Conclusión 2</a:t>
            </a:r>
            <a:endParaRPr lang="es-CL" sz="2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442716" y="4275294"/>
            <a:ext cx="6466880" cy="654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errores de confusión de palabras y dificultad para entender </a:t>
            </a:r>
            <a:b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audios difíciles se deben a la compresión del modelo </a:t>
            </a:r>
            <a:r>
              <a:rPr lang="es-MX" sz="1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Tiny</a:t>
            </a:r>
            <a:endParaRPr lang="es-CL" sz="16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204" y="4854535"/>
            <a:ext cx="1029653" cy="14052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42716" y="5060394"/>
            <a:ext cx="2574250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s-CL" sz="2000" b="1" noProof="0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Mejora 1</a:t>
            </a:r>
            <a:endParaRPr lang="es-CL" sz="2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42716" y="5518428"/>
            <a:ext cx="6466880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s-CL" sz="1600" noProof="0" dirty="0">
                <a:solidFill>
                  <a:schemeClr val="bg1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Implementar Data </a:t>
            </a:r>
            <a:r>
              <a:rPr lang="es-CL" sz="1600" noProof="0" dirty="0" err="1">
                <a:solidFill>
                  <a:schemeClr val="bg1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Augmentation</a:t>
            </a:r>
            <a:r>
              <a:rPr lang="es-CL" sz="1600" noProof="0" dirty="0">
                <a:solidFill>
                  <a:schemeClr val="bg1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para mejorar robustez, 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recolectar y limpiar más horas de audio para reducir el sobreajuste </a:t>
            </a:r>
            <a:endParaRPr lang="es-CL" sz="16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7204" y="6259830"/>
            <a:ext cx="1029653" cy="14052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42716" y="6465689"/>
            <a:ext cx="2574250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s-CL" sz="2000" b="1" noProof="0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Mejora 2</a:t>
            </a:r>
            <a:endParaRPr lang="es-CL" sz="2000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442716" y="6871233"/>
            <a:ext cx="6466880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Mejorar la precisión requiere hardware más potente,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GPUs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gama alta y al menos 32 GB de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soportar modelos más pesados como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Whisper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Medium</a:t>
            </a:r>
            <a:endParaRPr lang="es-CL" sz="16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7A41647-D2F0-B39A-689C-AE51EDE9A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74469" y="7564040"/>
            <a:ext cx="1753189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41815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s-CL" sz="4450" b="1" noProof="0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Declaración de IA</a:t>
            </a:r>
            <a:endParaRPr lang="es-CL" sz="445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133951" y="3474244"/>
            <a:ext cx="721625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s-CL" sz="1750" noProof="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</a:t>
            </a:r>
            <a:r>
              <a:rPr lang="es-CL" sz="1750" noProof="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Se declara el uso de Gemini (Google) como asistente para:"</a:t>
            </a:r>
            <a:endParaRPr lang="es-CL" sz="175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33951" y="4024193"/>
            <a:ext cx="721625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s-CL" sz="1750" noProof="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Refinamiento de redacción técnica, código y estructura de la presentación.</a:t>
            </a:r>
            <a:endParaRPr lang="es-CL" sz="175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33951" y="4693087"/>
            <a:ext cx="721625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s-CL" sz="1750" noProof="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Consulta de documentación de librerías (</a:t>
            </a:r>
            <a:r>
              <a:rPr lang="es-CL" sz="1750" noProof="0" dirty="0" err="1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Keras</a:t>
            </a:r>
            <a:r>
              <a:rPr lang="es-CL" sz="1750" noProof="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/</a:t>
            </a:r>
            <a:r>
              <a:rPr lang="es-CL" sz="1750" noProof="0" dirty="0" err="1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Librosa</a:t>
            </a:r>
            <a:r>
              <a:rPr lang="es-CL" sz="1750" noProof="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).</a:t>
            </a:r>
            <a:endParaRPr lang="es-CL" sz="175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93790" y="3219093"/>
            <a:ext cx="30480" cy="2868692"/>
          </a:xfrm>
          <a:prstGeom prst="rect">
            <a:avLst/>
          </a:prstGeom>
          <a:solidFill>
            <a:srgbClr val="6296FF"/>
          </a:solidFill>
          <a:ln/>
        </p:spPr>
        <p:txBody>
          <a:bodyPr/>
          <a:lstStyle/>
          <a:p>
            <a:endParaRPr lang="es-CL" noProof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8443"/>
            <a:ext cx="975824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s-CL" sz="4450" b="1" noProof="0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Contexto y Definición del Problema</a:t>
            </a:r>
            <a:endParaRPr lang="es-CL" sz="445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8253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CL" sz="2200" b="1" noProof="0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Problema</a:t>
            </a:r>
            <a:endParaRPr lang="es-CL" sz="2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777847"/>
            <a:ext cx="7604284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s-CL" sz="1600" noProof="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Los modelo base presenta un bajo rendimiento en español chileno debido a particularidades fonéticas (velocidad, aspiración de 's') y modismos, generando errores de transcripción y alucinaciones</a:t>
            </a:r>
            <a:endParaRPr lang="es-CL" sz="16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88905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CL" sz="2200" b="1" noProof="0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Objetivo </a:t>
            </a:r>
            <a:endParaRPr lang="es-CL" sz="2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410670"/>
            <a:ext cx="760428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s-CL" sz="1600" noProof="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Aplicar Transfer Learning (Fine-</a:t>
            </a:r>
            <a:r>
              <a:rPr lang="es-CL" sz="1600" noProof="0" dirty="0" err="1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Tuning</a:t>
            </a:r>
            <a:r>
              <a:rPr lang="es-CL" sz="1600" noProof="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) al modelo </a:t>
            </a:r>
            <a:r>
              <a:rPr lang="es-CL" sz="1600" noProof="0" dirty="0" err="1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Whisper</a:t>
            </a:r>
            <a:r>
              <a:rPr lang="es-CL" sz="1600" noProof="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para especializarlo en el dialecto chileno y reducir la Tasa de Error de Palabras (WER)</a:t>
            </a:r>
            <a:endParaRPr lang="es-CL" sz="16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38019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CL" sz="2200" b="1" noProof="0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Restricciones</a:t>
            </a:r>
            <a:endParaRPr lang="es-CL" sz="2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5896094"/>
            <a:ext cx="7604284" cy="1080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s-CL" sz="1600" noProof="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El entrenamiento se limita a la arquitectura </a:t>
            </a:r>
            <a:r>
              <a:rPr lang="es-CL" sz="1600" noProof="0" dirty="0" err="1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Whisper</a:t>
            </a:r>
            <a:r>
              <a:rPr lang="es-CL" sz="1600" noProof="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</a:t>
            </a:r>
            <a:r>
              <a:rPr lang="es-CL" sz="1600" noProof="0" dirty="0" err="1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Tiny</a:t>
            </a:r>
            <a:r>
              <a:rPr lang="es-CL" sz="1600" noProof="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debido a la capacidad de VRAM de la GPU local RTX 4060 y solo 16GB de RAM, lo que impide el uso de modelos más grandes.</a:t>
            </a:r>
            <a:endParaRPr lang="es-CL" sz="16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210872"/>
            <a:ext cx="4885015" cy="488501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D2536-44CA-9E90-90E9-755A42466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4469" y="7564040"/>
            <a:ext cx="1753189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5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7186" y="448508"/>
            <a:ext cx="4077772" cy="530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s-CL" sz="3200" b="1" noProof="0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Datos y Gobernanza</a:t>
            </a:r>
            <a:endParaRPr lang="es-CL" sz="3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057186" y="1467683"/>
            <a:ext cx="8002429" cy="1380292"/>
          </a:xfrm>
          <a:prstGeom prst="roundRect">
            <a:avLst>
              <a:gd name="adj" fmla="val 7950"/>
            </a:avLst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CL" noProof="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186" y="1444823"/>
            <a:ext cx="8002429" cy="9144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0590" y="1369933"/>
            <a:ext cx="195620" cy="19562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243042" y="1875353"/>
            <a:ext cx="2038826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s-CL" b="1" noProof="0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Dataset</a:t>
            </a:r>
            <a:endParaRPr lang="es-CL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6243042" y="2238018"/>
            <a:ext cx="7630716" cy="424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s-CL" sz="1600" noProof="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Se empleó el dataset </a:t>
            </a:r>
            <a:r>
              <a:rPr lang="es-CL" sz="1600" noProof="0" dirty="0" err="1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google-chilean-spanish</a:t>
            </a:r>
            <a:r>
              <a:rPr lang="es-CL" sz="1600" noProof="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que incluye voces masculinas y femeninas de hablantes nativos, garantizando la representatividad acústica del dialecto local</a:t>
            </a:r>
            <a:endParaRPr lang="es-CL" sz="16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4"/>
          <p:cNvSpPr/>
          <p:nvPr/>
        </p:nvSpPr>
        <p:spPr>
          <a:xfrm>
            <a:off x="6057186" y="3255526"/>
            <a:ext cx="8002429" cy="1380292"/>
          </a:xfrm>
          <a:prstGeom prst="roundRect">
            <a:avLst>
              <a:gd name="adj" fmla="val 7950"/>
            </a:avLst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CL" noProof="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186" y="3232666"/>
            <a:ext cx="8002429" cy="9144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3786" y="3010972"/>
            <a:ext cx="489228" cy="489228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6243042" y="3663196"/>
            <a:ext cx="2038826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s-CL" b="1" noProof="0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Pipeline de Datos</a:t>
            </a:r>
            <a:endParaRPr lang="es-CL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6"/>
          <p:cNvSpPr/>
          <p:nvPr/>
        </p:nvSpPr>
        <p:spPr>
          <a:xfrm>
            <a:off x="6243042" y="4025860"/>
            <a:ext cx="7630716" cy="424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s-CL" sz="1600" noProof="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El texto fue normalizado a minúsculas y sin puntuación. El audio se procesó automáticamente a 16.000 Hz y se convirtió a espectrogramas Log-Mel, formato nativo de </a:t>
            </a:r>
            <a:r>
              <a:rPr lang="es-CL" sz="1600" noProof="0" dirty="0" err="1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Whisper</a:t>
            </a:r>
            <a:endParaRPr lang="es-CL" sz="16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7"/>
          <p:cNvSpPr/>
          <p:nvPr/>
        </p:nvSpPr>
        <p:spPr>
          <a:xfrm>
            <a:off x="6057186" y="5043368"/>
            <a:ext cx="8002429" cy="1168241"/>
          </a:xfrm>
          <a:prstGeom prst="roundRect">
            <a:avLst>
              <a:gd name="adj" fmla="val 9393"/>
            </a:avLst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CL" noProof="0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186" y="5020508"/>
            <a:ext cx="8002429" cy="91440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6243042" y="5451038"/>
            <a:ext cx="2038826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s-CL" b="1" noProof="0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Split Estratificado</a:t>
            </a:r>
            <a:endParaRPr lang="es-CL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9"/>
          <p:cNvSpPr/>
          <p:nvPr/>
        </p:nvSpPr>
        <p:spPr>
          <a:xfrm>
            <a:off x="6243042" y="5813703"/>
            <a:ext cx="7283772" cy="736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s-CL" sz="1600" noProof="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Se aplicó una división 80/20 (Entrenamiento/Validación) para evaluar la generalización del </a:t>
            </a:r>
            <a:br>
              <a:rPr lang="es-CL" sz="1600" noProof="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</a:br>
            <a:r>
              <a:rPr lang="es-CL" sz="1600" noProof="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modelo sobre datos desconocidos, preservando la distribución estadística original</a:t>
            </a:r>
            <a:endParaRPr lang="es-CL" sz="16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186" y="6596301"/>
            <a:ext cx="8002429" cy="9144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663CA62-FE97-A12E-ABDF-B765BB4A1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74469" y="7564040"/>
            <a:ext cx="1753189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33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7983" y="2400330"/>
            <a:ext cx="6403420" cy="582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s-CL" sz="3500" b="1" noProof="0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Metodología y Diseño Experimental</a:t>
            </a:r>
            <a:endParaRPr lang="es-CL" sz="35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37983" y="3088915"/>
            <a:ext cx="6597968" cy="4277656"/>
          </a:xfrm>
          <a:prstGeom prst="roundRect">
            <a:avLst>
              <a:gd name="adj" fmla="val 3821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s-CL" noProof="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26" y="3265423"/>
            <a:ext cx="537924" cy="53792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61645" y="3414430"/>
            <a:ext cx="2575322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s-CL" sz="1750" b="1" noProof="0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Arquitectura Propuesta</a:t>
            </a:r>
            <a:endParaRPr lang="es-CL" sz="175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822127" y="4911090"/>
            <a:ext cx="6208871" cy="466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s-CL" sz="1400" noProof="0" dirty="0"/>
          </a:p>
        </p:txBody>
      </p:sp>
      <p:sp>
        <p:nvSpPr>
          <p:cNvPr id="9" name="Shape 4"/>
          <p:cNvSpPr/>
          <p:nvPr/>
        </p:nvSpPr>
        <p:spPr>
          <a:xfrm>
            <a:off x="7494451" y="3126938"/>
            <a:ext cx="6597968" cy="4239633"/>
          </a:xfrm>
          <a:prstGeom prst="roundRect">
            <a:avLst>
              <a:gd name="adj" fmla="val 3821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s-CL" noProof="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659" y="3261956"/>
            <a:ext cx="537924" cy="53792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8232791" y="3385245"/>
            <a:ext cx="2241352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s-CL" sz="1750" b="1" noProof="0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Configuración</a:t>
            </a:r>
            <a:endParaRPr lang="es-CL" sz="175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7599402" y="4911090"/>
            <a:ext cx="6208871" cy="466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s-CL" sz="1400" noProof="0" dirty="0"/>
          </a:p>
        </p:txBody>
      </p:sp>
      <p:sp>
        <p:nvSpPr>
          <p:cNvPr id="18" name="Text 9"/>
          <p:cNvSpPr/>
          <p:nvPr/>
        </p:nvSpPr>
        <p:spPr>
          <a:xfrm>
            <a:off x="822127" y="7061597"/>
            <a:ext cx="6208871" cy="466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s-CL" sz="1400" noProof="0" dirty="0"/>
          </a:p>
        </p:txBody>
      </p:sp>
      <p:sp>
        <p:nvSpPr>
          <p:cNvPr id="23" name="Text 12"/>
          <p:cNvSpPr/>
          <p:nvPr/>
        </p:nvSpPr>
        <p:spPr>
          <a:xfrm>
            <a:off x="7599402" y="7061597"/>
            <a:ext cx="6208871" cy="466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s-CL" sz="1400" noProof="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1D52E79-1AF0-FD6F-E796-F722CF7D2C06}"/>
              </a:ext>
            </a:extLst>
          </p:cNvPr>
          <p:cNvSpPr txBox="1"/>
          <p:nvPr/>
        </p:nvSpPr>
        <p:spPr>
          <a:xfrm>
            <a:off x="618826" y="4031291"/>
            <a:ext cx="64930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Base: Arquitectura </a:t>
            </a:r>
            <a:r>
              <a:rPr lang="es-E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Transformer</a:t>
            </a: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Encoder-Decoder</a:t>
            </a: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de </a:t>
            </a:r>
            <a:r>
              <a:rPr lang="es-E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diseñada para procesar secuencias de audio a texto.</a:t>
            </a:r>
          </a:p>
          <a:p>
            <a:endParaRPr lang="es-E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Dimensiones: Modelo ligero (</a:t>
            </a:r>
            <a:r>
              <a:rPr lang="es-E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Tiny</a:t>
            </a: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de 39 Millones de parámetros, optimizado para inferencia rápida en dispositivos con recursos limitados.</a:t>
            </a:r>
          </a:p>
          <a:p>
            <a:endParaRPr lang="es-E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Entrada/Salida: Procesa audios convertidos a Espectrogramas Log-Mel (</a:t>
            </a:r>
            <a:r>
              <a:rPr lang="es-E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y genera tokens de texto de forma autorregresiva (</a:t>
            </a:r>
            <a:r>
              <a:rPr lang="es-E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6B8DE96-7F36-2E7A-704C-4E08B562C342}"/>
              </a:ext>
            </a:extLst>
          </p:cNvPr>
          <p:cNvSpPr txBox="1"/>
          <p:nvPr/>
        </p:nvSpPr>
        <p:spPr>
          <a:xfrm>
            <a:off x="7528365" y="3987055"/>
            <a:ext cx="635094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Optimización y Aprendizaje: Optimizador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AdamW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una tasa de aprendizaje de 1e-5 y un planificador lineal con 50 pasos de calentamiento durante 3 épocas de entrenamiento.</a:t>
            </a: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Dimensionamiento del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Tamaño de lote de entrenamiento de 4 muestras junto con 2 pasos de acumulación de gradiente, resultando en un lote efectivo de 8 muestras para optimizar el uso de memoria.</a:t>
            </a: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Regularización y Eficiencia: Regularización de peso (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Decay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de 0.01 para prevenir el sobreajuste y se activa la precisión mixta (FP16), reduciendo el consumo de VRAM y acelerando el cómputo en la GPU RTX 4060.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9F2D8A21-53E6-C6D6-2ACD-88F5D2CF7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4469" y="7564040"/>
            <a:ext cx="1753189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AB0A-B171-5150-8C81-5B3FF2F7F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ECB8505-F51B-FCEC-1EF6-E32CA3C4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3389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B1C03DA-61B0-45C7-F0F6-2B2298D20FF9}"/>
              </a:ext>
            </a:extLst>
          </p:cNvPr>
          <p:cNvSpPr/>
          <p:nvPr/>
        </p:nvSpPr>
        <p:spPr>
          <a:xfrm>
            <a:off x="531941" y="2409202"/>
            <a:ext cx="7745730" cy="582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s-CL" sz="3500" b="1" noProof="0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Metodología y Diseño Experimental</a:t>
            </a:r>
            <a:endParaRPr lang="es-CL" sz="35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CE50ECF8-D641-6AA3-E492-D3B69C51378F}"/>
              </a:ext>
            </a:extLst>
          </p:cNvPr>
          <p:cNvSpPr/>
          <p:nvPr/>
        </p:nvSpPr>
        <p:spPr>
          <a:xfrm>
            <a:off x="822127" y="4911090"/>
            <a:ext cx="6208871" cy="466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s-CL" sz="1400" noProof="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1AC4AF83-3FE7-7BB0-9587-2DF2C98DAD90}"/>
              </a:ext>
            </a:extLst>
          </p:cNvPr>
          <p:cNvSpPr/>
          <p:nvPr/>
        </p:nvSpPr>
        <p:spPr>
          <a:xfrm>
            <a:off x="7599402" y="4911090"/>
            <a:ext cx="6208871" cy="466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s-CL" sz="1400" noProof="0" dirty="0"/>
          </a:p>
        </p:txBody>
      </p:sp>
      <p:sp>
        <p:nvSpPr>
          <p:cNvPr id="14" name="Shape 7">
            <a:extLst>
              <a:ext uri="{FF2B5EF4-FFF2-40B4-BE49-F238E27FC236}">
                <a16:creationId xmlns:a16="http://schemas.microsoft.com/office/drawing/2014/main" id="{8E77E4F5-053A-B985-C8FA-3287A4B18EBE}"/>
              </a:ext>
            </a:extLst>
          </p:cNvPr>
          <p:cNvSpPr/>
          <p:nvPr/>
        </p:nvSpPr>
        <p:spPr>
          <a:xfrm>
            <a:off x="521861" y="3177550"/>
            <a:ext cx="13743096" cy="3884047"/>
          </a:xfrm>
          <a:prstGeom prst="roundRect">
            <a:avLst>
              <a:gd name="adj" fmla="val 3821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s-CL" noProof="0" dirty="0"/>
          </a:p>
        </p:txBody>
      </p:sp>
      <p:pic>
        <p:nvPicPr>
          <p:cNvPr id="15" name="Image 5" descr="preencoded.png">
            <a:extLst>
              <a:ext uri="{FF2B5EF4-FFF2-40B4-BE49-F238E27FC236}">
                <a16:creationId xmlns:a16="http://schemas.microsoft.com/office/drawing/2014/main" id="{3E871F2F-E3BA-8EA6-6C0E-4E0971FC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30" y="3349415"/>
            <a:ext cx="537924" cy="537924"/>
          </a:xfrm>
          <a:prstGeom prst="rect">
            <a:avLst/>
          </a:prstGeom>
        </p:spPr>
      </p:pic>
      <p:sp>
        <p:nvSpPr>
          <p:cNvPr id="17" name="Text 8">
            <a:extLst>
              <a:ext uri="{FF2B5EF4-FFF2-40B4-BE49-F238E27FC236}">
                <a16:creationId xmlns:a16="http://schemas.microsoft.com/office/drawing/2014/main" id="{4F3102C0-FB9A-A44E-228D-9C5456F4F644}"/>
              </a:ext>
            </a:extLst>
          </p:cNvPr>
          <p:cNvSpPr/>
          <p:nvPr/>
        </p:nvSpPr>
        <p:spPr>
          <a:xfrm>
            <a:off x="1336923" y="3498225"/>
            <a:ext cx="3067883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s-CL" b="1" noProof="0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Protocolo de Entrenamiento</a:t>
            </a:r>
            <a:endParaRPr lang="es-CL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DC52C5CE-16B0-8028-A609-BC17BF8BF490}"/>
              </a:ext>
            </a:extLst>
          </p:cNvPr>
          <p:cNvSpPr/>
          <p:nvPr/>
        </p:nvSpPr>
        <p:spPr>
          <a:xfrm>
            <a:off x="822127" y="7061597"/>
            <a:ext cx="6208871" cy="466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s-CL" sz="1400" noProof="0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48C76CFE-DCA0-A1F4-41D1-3A35383BE974}"/>
              </a:ext>
            </a:extLst>
          </p:cNvPr>
          <p:cNvSpPr/>
          <p:nvPr/>
        </p:nvSpPr>
        <p:spPr>
          <a:xfrm>
            <a:off x="7599402" y="7061597"/>
            <a:ext cx="6208871" cy="466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s-CL" sz="1400" noProof="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8AD5BF9-01A0-F228-8C4D-2618E3665798}"/>
              </a:ext>
            </a:extLst>
          </p:cNvPr>
          <p:cNvSpPr txBox="1"/>
          <p:nvPr/>
        </p:nvSpPr>
        <p:spPr>
          <a:xfrm>
            <a:off x="668491" y="4122040"/>
            <a:ext cx="131397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Inicialización y Preparación: Se cargan los pesos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pre-entrenados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whisper-tiny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se inicializa el </a:t>
            </a:r>
            <a:r>
              <a:rPr lang="es-MX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MX" sz="1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Collator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gestionar eficientemente la variaciones de longitud en los espectrogramas de audio dentro de cada lote.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Ejecución del Ciclo: El entrenamiento se ejecuta durante 3 épocas donde en cada iteración el modelo procesa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mini-lotes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4 muestras acumulando gradientes durante 2 pasos antes de realizar la actualización de pesos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Backpropagation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utilizando precisión mixta (FP16) para acelerar el cálculo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Validación y Selección de Modelos: Mediante la estrategia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load_best_model_at_end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=True, el sistema monitorea la pérdida de evaluación (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eval_loss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para identificar y cargar automáticamente el mejor </a:t>
            </a:r>
            <a:r>
              <a:rPr lang="es-MX" sz="1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checkpoint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descartando versiones sobre ajustadas.</a:t>
            </a:r>
          </a:p>
          <a:p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D8B70A4-290A-0C62-9E64-E172534EB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469" y="7564040"/>
            <a:ext cx="1753189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52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8D7AC-2894-F45D-C808-8B15DFADC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777D7B3-0940-B749-1024-DF069CAD5724}"/>
              </a:ext>
            </a:extLst>
          </p:cNvPr>
          <p:cNvSpPr/>
          <p:nvPr/>
        </p:nvSpPr>
        <p:spPr>
          <a:xfrm>
            <a:off x="593791" y="634387"/>
            <a:ext cx="7419499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00"/>
              </a:lnSpc>
            </a:pPr>
            <a:r>
              <a:rPr lang="es-CL" sz="4450" b="1" noProof="0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Resultados</a:t>
            </a:r>
            <a:br>
              <a:rPr lang="es-CL" sz="4450" b="1" noProof="0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</a:br>
            <a:r>
              <a:rPr lang="es-CL" sz="44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Validación de Inferencias Exitosas</a:t>
            </a:r>
            <a:endParaRPr lang="es-CL" sz="4450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144D35-A0E2-1991-1D11-A81EBFB80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024" y="2606130"/>
            <a:ext cx="7478169" cy="422969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B6027CB-FF39-A5B0-3180-E538626F5470}"/>
              </a:ext>
            </a:extLst>
          </p:cNvPr>
          <p:cNvSpPr txBox="1"/>
          <p:nvPr/>
        </p:nvSpPr>
        <p:spPr>
          <a:xfrm>
            <a:off x="216466" y="3466825"/>
            <a:ext cx="63178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modelo demuestra capacidad para transcribir con exactitud tanto instrucciones breves como oraciones extensas con vocabulario específico manteniendo la estructura sintáctica correcta sin perder palabras.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Aunque la precisión fonética es casi perfecta se observa una tendencia del modelo a simplificar la ortografía omitiendo ocasionalmente mayúsculas iniciales o signos de interrogación</a:t>
            </a:r>
            <a:endParaRPr lang="es-E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81F916A-C77C-9A56-FE5D-B34A424E4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4469" y="7564040"/>
            <a:ext cx="1753189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72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23659" y="674766"/>
            <a:ext cx="7419499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00"/>
              </a:lnSpc>
            </a:pPr>
            <a:r>
              <a:rPr lang="es-CL" sz="4450" b="1" noProof="0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Resultados Cuantitativos del Modelo</a:t>
            </a:r>
            <a:endParaRPr lang="es-CL" sz="4450" noProof="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B6D76A6-13E3-6081-B224-C74302FEB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10" y="1914793"/>
            <a:ext cx="7537955" cy="477368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BF71AA1-245C-6672-3B8E-24F27A595321}"/>
              </a:ext>
            </a:extLst>
          </p:cNvPr>
          <p:cNvSpPr txBox="1"/>
          <p:nvPr/>
        </p:nvSpPr>
        <p:spPr>
          <a:xfrm>
            <a:off x="8690859" y="2591306"/>
            <a:ext cx="53744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 una diferencia notable entre el error de entrenamiento (0.0621) y el de evaluación (0.1862). El error en datos nuevos es casi el triple que en los datos conocidos.</a:t>
            </a: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que el modelo aprendió (o memorizó) los audios de entrenamiento casi a la perfección. Sin embargo le cuesta mantener esa misma precisión con voces que nunca ha escuchado 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Comportamiento esperado en al tratarse de un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pequeño.</a:t>
            </a:r>
            <a:endParaRPr lang="es-E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ACAA854-7A4F-D46D-481B-1B3D0DC1B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4469" y="7564040"/>
            <a:ext cx="1753189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28A06-36C7-F7EF-B1C2-BA5D5D170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BF24B7E-EADF-F64F-D475-8C6C1A0BD643}"/>
              </a:ext>
            </a:extLst>
          </p:cNvPr>
          <p:cNvSpPr/>
          <p:nvPr/>
        </p:nvSpPr>
        <p:spPr>
          <a:xfrm>
            <a:off x="992838" y="674766"/>
            <a:ext cx="7419499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00"/>
              </a:lnSpc>
            </a:pPr>
            <a:r>
              <a:rPr lang="es-CL" sz="4450" b="1" noProof="0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Resultados Cuantitativos del Modelo</a:t>
            </a:r>
            <a:endParaRPr lang="es-CL" sz="4450" noProof="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1F24E5A-9C1A-23DA-B873-097ABBBBA157}"/>
              </a:ext>
            </a:extLst>
          </p:cNvPr>
          <p:cNvSpPr txBox="1"/>
          <p:nvPr/>
        </p:nvSpPr>
        <p:spPr>
          <a:xfrm>
            <a:off x="8722760" y="2430480"/>
            <a:ext cx="552749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caída vertical de train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antes de la época 0.5 demuestra la potencia del Transfer Learning ya que modelo solo ajustó sus conocimientos previos al acento chileno muy rápidamente.</a:t>
            </a: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partir de la Época 1 train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cruza y se mantiene por debajo de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 que confirma visualmente el momento exacto donde el modelo empieza a memorizar los datos de entrenamiento mejor de lo que generaliza.</a:t>
            </a: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línea de evaluación es casi plana entre la época 1 y 3 lo que indica que entrenar por más épocas no mejoró el rendimiento en datos nuevos y el modelo alcanzó su máximo muy temprano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5963B8-8DD3-FF5A-AD77-7210A669E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32" y="1885950"/>
            <a:ext cx="7934325" cy="44577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2CBE74-0DE6-B62C-E2C8-7FD7B360F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4469" y="7564040"/>
            <a:ext cx="1753189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10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439B3-69DB-F473-1E91-2E6B859A4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72599BD-C899-10A4-40EF-A370BE9E1CE8}"/>
              </a:ext>
            </a:extLst>
          </p:cNvPr>
          <p:cNvSpPr/>
          <p:nvPr/>
        </p:nvSpPr>
        <p:spPr>
          <a:xfrm>
            <a:off x="992838" y="674766"/>
            <a:ext cx="7419499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00"/>
              </a:lnSpc>
            </a:pPr>
            <a:r>
              <a:rPr lang="es-CL" sz="4450" b="1" noProof="0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Resultados Cuantitativos del Modelo</a:t>
            </a:r>
            <a:endParaRPr lang="es-CL" sz="4450" noProof="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1E1978A-5E20-1E9F-1ADF-32BF939E5C1C}"/>
              </a:ext>
            </a:extLst>
          </p:cNvPr>
          <p:cNvSpPr txBox="1"/>
          <p:nvPr/>
        </p:nvSpPr>
        <p:spPr>
          <a:xfrm>
            <a:off x="8642765" y="2591306"/>
            <a:ext cx="55274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la Época 2 el modelo alcanza su mejor rendimiento con un WER mínimo de ~18.15% lo que indica que este es el momento exacto donde el modelo aprendió a generalizar mejor el acento chileno</a:t>
            </a: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observa cómo en la Época 3 la curva sube en lugar de bajar indicando que entrenar más tiempo fue contraproducente y confirmando el sobreajuste.</a:t>
            </a: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gráfico valida la importancia de usar 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load_best_model_at_end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=True pues de lo contrario  se abría guardado el modelo de la Época 3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CD87A7-E33C-4C1C-3474-2836F6E75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97" y="2147178"/>
            <a:ext cx="8054940" cy="43630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989A11A-1B80-65D4-5A3B-ADB7BA7A6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4469" y="7564040"/>
            <a:ext cx="1753189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34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1495</Words>
  <Application>Microsoft Office PowerPoint</Application>
  <PresentationFormat>Personalizado</PresentationFormat>
  <Paragraphs>122</Paragraphs>
  <Slides>15</Slides>
  <Notes>13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8" baseType="lpstr">
      <vt:lpstr>Arial</vt:lpstr>
      <vt:lpstr>Geist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Diego Ernesto Silva Madariaga</dc:creator>
  <cp:lastModifiedBy>DIEGO ERNESTO SILVA MADARIAGA</cp:lastModifiedBy>
  <cp:revision>6</cp:revision>
  <dcterms:created xsi:type="dcterms:W3CDTF">2025-11-30T16:29:28Z</dcterms:created>
  <dcterms:modified xsi:type="dcterms:W3CDTF">2025-11-30T19:29:07Z</dcterms:modified>
</cp:coreProperties>
</file>